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388" r:id="rId5"/>
    <p:sldId id="271" r:id="rId6"/>
    <p:sldId id="394" r:id="rId7"/>
    <p:sldId id="383" r:id="rId8"/>
    <p:sldId id="397" r:id="rId9"/>
    <p:sldId id="398" r:id="rId10"/>
    <p:sldId id="270" r:id="rId11"/>
    <p:sldId id="389" r:id="rId12"/>
    <p:sldId id="273" r:id="rId13"/>
    <p:sldId id="399" r:id="rId14"/>
    <p:sldId id="373" r:id="rId15"/>
    <p:sldId id="276" r:id="rId16"/>
    <p:sldId id="400" r:id="rId17"/>
    <p:sldId id="344" r:id="rId18"/>
    <p:sldId id="287" r:id="rId19"/>
    <p:sldId id="288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457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79E"/>
    <a:srgbClr val="3F74B7"/>
    <a:srgbClr val="42B4D4"/>
    <a:srgbClr val="31859C"/>
    <a:srgbClr val="F49200"/>
    <a:srgbClr val="C9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D2D2FF"/>
          </a:solidFill>
        </a:fill>
      </a:tcStyle>
    </a:wholeTbl>
    <a:band2H>
      <a:tcTxStyle/>
      <a:tcStyle>
        <a:tcBdr/>
        <a:fill>
          <a:solidFill>
            <a:srgbClr val="EAEAFF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381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381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381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381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DBCACE"/>
          </a:solidFill>
        </a:fill>
      </a:tcStyle>
    </a:wholeTbl>
    <a:band2H>
      <a:tcTxStyle/>
      <a:tcStyle>
        <a:tcBdr/>
        <a:fill>
          <a:solidFill>
            <a:srgbClr val="EEE6E8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381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381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E579E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E579E"/>
          </a:solidFill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381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381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0E579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solidFill>
            <a:srgbClr val="0E579E">
              <a:alpha val="20000"/>
            </a:srgbClr>
          </a:solidFill>
        </a:fill>
      </a:tcStyle>
    </a:firstCol>
    <a:la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50800" cap="flat">
              <a:solidFill>
                <a:srgbClr val="0E579E"/>
              </a:solidFill>
              <a:prstDash val="solid"/>
              <a:bevel/>
            </a:ln>
          </a:top>
          <a:bottom>
            <a:ln w="127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E579E"/>
        </a:fontRef>
        <a:srgbClr val="0E579E"/>
      </a:tcTxStyle>
      <a:tcStyle>
        <a:tcBdr>
          <a:left>
            <a:ln w="12700" cap="flat">
              <a:solidFill>
                <a:srgbClr val="0E579E"/>
              </a:solidFill>
              <a:prstDash val="solid"/>
              <a:bevel/>
            </a:ln>
          </a:left>
          <a:right>
            <a:ln w="12700" cap="flat">
              <a:solidFill>
                <a:srgbClr val="0E579E"/>
              </a:solidFill>
              <a:prstDash val="solid"/>
              <a:bevel/>
            </a:ln>
          </a:right>
          <a:top>
            <a:ln w="12700" cap="flat">
              <a:solidFill>
                <a:srgbClr val="0E579E"/>
              </a:solidFill>
              <a:prstDash val="solid"/>
              <a:bevel/>
            </a:ln>
          </a:top>
          <a:bottom>
            <a:ln w="25400" cap="flat">
              <a:solidFill>
                <a:srgbClr val="0E579E"/>
              </a:solidFill>
              <a:prstDash val="solid"/>
              <a:bevel/>
            </a:ln>
          </a:bottom>
          <a:insideH>
            <a:ln w="12700" cap="flat">
              <a:solidFill>
                <a:srgbClr val="0E579E"/>
              </a:solidFill>
              <a:prstDash val="solid"/>
              <a:bevel/>
            </a:ln>
          </a:insideH>
          <a:insideV>
            <a:ln w="12700" cap="flat">
              <a:solidFill>
                <a:srgbClr val="0E579E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4" autoAdjust="0"/>
    <p:restoredTop sz="94686" autoAdjust="0"/>
  </p:normalViewPr>
  <p:slideViewPr>
    <p:cSldViewPr>
      <p:cViewPr varScale="1">
        <p:scale>
          <a:sx n="65" d="100"/>
          <a:sy n="65" d="100"/>
        </p:scale>
        <p:origin x="9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Below 100Bq/kg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60425</c:v>
                </c:pt>
                <c:pt idx="1">
                  <c:v>28351</c:v>
                </c:pt>
                <c:pt idx="2">
                  <c:v>25928</c:v>
                </c:pt>
                <c:pt idx="3">
                  <c:v>23837</c:v>
                </c:pt>
                <c:pt idx="4">
                  <c:v>21174</c:v>
                </c:pt>
                <c:pt idx="5">
                  <c:v>19535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80-8846-B64D-62AB3A209D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Over 100Bq/kg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180000" tIns="19050" rIns="38100" bIns="19050" anchor="ctr" anchorCtr="1">
                <a:spAutoFit/>
              </a:bodyPr>
              <a:lstStyle/>
              <a:p>
                <a:pPr>
                  <a:defRPr lang="ja-JP" sz="1197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203200" dir="5400000" sx="17000" sy="17000" algn="ctr" rotWithShape="0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1106</c:v>
                </c:pt>
                <c:pt idx="1">
                  <c:v>419</c:v>
                </c:pt>
                <c:pt idx="2">
                  <c:v>113</c:v>
                </c:pt>
                <c:pt idx="3">
                  <c:v>18</c:v>
                </c:pt>
                <c:pt idx="4">
                  <c:v>6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80-8846-B64D-62AB3A209D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axId val="872716591"/>
        <c:axId val="861682143"/>
      </c:barChart>
      <c:catAx>
        <c:axId val="872716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682143"/>
        <c:crosses val="autoZero"/>
        <c:auto val="1"/>
        <c:lblAlgn val="ctr"/>
        <c:lblOffset val="100"/>
        <c:noMultiLvlLbl val="0"/>
      </c:catAx>
      <c:valAx>
        <c:axId val="86168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716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55019490588001"/>
          <c:y val="0.48939542431793293"/>
          <c:w val="0.15124792897407535"/>
          <c:h val="0.125770946085355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23T06:43:00.9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4288 1 16383,'-12'1'0,"-31"8"0,-35 9 0,-23 6 0,-13 4 0,0 0 0,10-3 0,24-6 0,8-2 0,12-3 0,-13 3 0,-8 3 0,-19 4 0,-12 3 0,-2 1 0,7-3 0,15-2 0,25-7 0,-28 6 0,5 2 0,5-1 0,1 1 0,9-9 0,5-4 0,-16-6 0,6-5 0,-2-3 0,-1 0 0,11-2 0,-3-1 0,6 1 0,-9-3 0,5 1 0,-2-1 0,2 4 0,6 2 0,9 2 0,0 1 0,9 0 0,6 1 0,-1 2 0,6-2 0,4 2 0,-5 0 0,7 0 0,-8 1 0,-4-2 0,-7-2 0,-5 1 0,4 0 0,-1 2 0,8 3 0,0 1 0,1 2 0,-2 1 0,3-2 0,-8 3 0,7-1 0,2 0 0,0 4 0,7-5 0,4 0 0,-1-1 0,7-1 0,-2 2 0,6 0 0,2 1 0,5-1 0,3-2 0,2-2 0,2-3 0,0 0 0,0-1 0,2-1 0,0 0 0,3-1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0469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70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Even</a:t>
            </a:r>
            <a:r>
              <a:rPr kumimoji="1" lang="en-US" altLang="ja-JP" baseline="0" dirty="0"/>
              <a:t> after voluntary evacuation request was lifted, many families, especially the young did not come back. </a:t>
            </a:r>
          </a:p>
          <a:p>
            <a:r>
              <a:rPr kumimoji="1" lang="en-US" altLang="ja-JP" baseline="0" dirty="0"/>
              <a:t>Those who came back could not farm, or pick from their vegetable garden. </a:t>
            </a:r>
            <a:r>
              <a:rPr kumimoji="1" lang="en-US" altLang="ja-JP" dirty="0"/>
              <a:t> </a:t>
            </a:r>
          </a:p>
          <a:p>
            <a:r>
              <a:rPr kumimoji="1" lang="en-US" altLang="ja-JP" dirty="0"/>
              <a:t>2012</a:t>
            </a:r>
            <a:r>
              <a:rPr kumimoji="1" lang="ja-JP" altLang="en-US" dirty="0"/>
              <a:t>年</a:t>
            </a:r>
            <a:r>
              <a:rPr kumimoji="1" lang="en-US" altLang="ja-JP" dirty="0"/>
              <a:t>7</a:t>
            </a:r>
            <a:r>
              <a:rPr kumimoji="1" lang="ja-JP" altLang="en-US" dirty="0"/>
              <a:t>月。画面右手は田んぼ。人々は戻ってきたけれど、放射能が不安で米を育てようとしなかった。</a:t>
            </a:r>
            <a:endParaRPr kumimoji="1" lang="en-US" altLang="ja-JP" dirty="0"/>
          </a:p>
          <a:p>
            <a:r>
              <a:rPr kumimoji="1" lang="en-US" altLang="ja-JP" dirty="0"/>
              <a:t>The</a:t>
            </a:r>
            <a:r>
              <a:rPr kumimoji="1" lang="en-US" altLang="ja-JP" baseline="0" dirty="0"/>
              <a:t> situation at FNPP No.1 was still unstable. The media was full of grim speculation about damage from radiation.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105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</a:lstStyle>
          <a:p>
            <a:pPr>
              <a:defRPr sz="1800"/>
            </a:pPr>
            <a:r>
              <a:rPr sz="1200"/>
              <a:t>生活圏、測るという意志、暮らしへの意志</a:t>
            </a:r>
          </a:p>
        </p:txBody>
      </p:sp>
    </p:spTree>
    <p:extLst>
      <p:ext uri="{BB962C8B-B14F-4D97-AF65-F5344CB8AC3E}">
        <p14:creationId xmlns:p14="http://schemas.microsoft.com/office/powerpoint/2010/main" val="23679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Fukushima is in the North-east</a:t>
            </a:r>
            <a:r>
              <a:rPr kumimoji="1" lang="en-US" altLang="ja-JP" baseline="0" dirty="0"/>
              <a:t> region of Japan..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288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060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289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2011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11</a:t>
            </a:r>
            <a:r>
              <a:rPr kumimoji="1" lang="ja-JP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2644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2011</a:t>
            </a:r>
            <a:r>
              <a:rPr kumimoji="1" lang="ja-JP" altLang="en-US" dirty="0"/>
              <a:t>年</a:t>
            </a:r>
            <a:r>
              <a:rPr kumimoji="1" lang="en-US" altLang="ja-JP" dirty="0"/>
              <a:t>4</a:t>
            </a:r>
            <a:r>
              <a:rPr kumimoji="1" lang="ja-JP" altLang="en-US" dirty="0"/>
              <a:t>月</a:t>
            </a:r>
            <a:r>
              <a:rPr kumimoji="1" lang="en-US" altLang="ja-JP" dirty="0"/>
              <a:t>22</a:t>
            </a:r>
            <a:r>
              <a:rPr kumimoji="1" lang="ja-JP" altLang="en-US" dirty="0"/>
              <a:t>日の区域再編後</a:t>
            </a:r>
          </a:p>
        </p:txBody>
      </p:sp>
    </p:spTree>
    <p:extLst>
      <p:ext uri="{BB962C8B-B14F-4D97-AF65-F5344CB8AC3E}">
        <p14:creationId xmlns:p14="http://schemas.microsoft.com/office/powerpoint/2010/main" val="215553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2011</a:t>
            </a:r>
            <a:r>
              <a:rPr kumimoji="1" lang="ja-JP" altLang="en-US" dirty="0"/>
              <a:t>年</a:t>
            </a:r>
            <a:r>
              <a:rPr kumimoji="1" lang="en-US" altLang="ja-JP" dirty="0"/>
              <a:t>4</a:t>
            </a:r>
            <a:r>
              <a:rPr kumimoji="1" lang="ja-JP" altLang="en-US" dirty="0"/>
              <a:t>月</a:t>
            </a:r>
            <a:r>
              <a:rPr kumimoji="1" lang="en-US" altLang="ja-JP" dirty="0"/>
              <a:t>22</a:t>
            </a:r>
            <a:r>
              <a:rPr kumimoji="1" lang="ja-JP" altLang="en-US" dirty="0"/>
              <a:t>日の区域再編後</a:t>
            </a:r>
          </a:p>
        </p:txBody>
      </p:sp>
    </p:spTree>
    <p:extLst>
      <p:ext uri="{BB962C8B-B14F-4D97-AF65-F5344CB8AC3E}">
        <p14:creationId xmlns:p14="http://schemas.microsoft.com/office/powerpoint/2010/main" val="195593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16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492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1371600" y="3444775"/>
            <a:ext cx="6400800" cy="266794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200">
                <a:solidFill>
                  <a:srgbClr val="575757"/>
                </a:solidFill>
              </a:defRPr>
            </a:lvl1pPr>
            <a:lvl2pPr marL="0" indent="0" algn="ctr">
              <a:buSzTx/>
              <a:buFontTx/>
              <a:buNone/>
              <a:defRPr sz="3200">
                <a:solidFill>
                  <a:srgbClr val="575757"/>
                </a:solidFill>
              </a:defRPr>
            </a:lvl2pPr>
            <a:lvl3pPr marL="0" indent="0" algn="ctr">
              <a:buSzTx/>
              <a:buFontTx/>
              <a:buNone/>
              <a:defRPr sz="3200">
                <a:solidFill>
                  <a:srgbClr val="575757"/>
                </a:solidFill>
              </a:defRPr>
            </a:lvl3pPr>
            <a:lvl4pPr marL="0" indent="0" algn="ctr">
              <a:buSzTx/>
              <a:buFontTx/>
              <a:buNone/>
              <a:defRPr sz="3200">
                <a:solidFill>
                  <a:srgbClr val="575757"/>
                </a:solidFill>
              </a:defRPr>
            </a:lvl4pPr>
            <a:lvl5pPr marL="0" indent="0" algn="ctr">
              <a:buSzTx/>
              <a:buFontTx/>
              <a:buNone/>
              <a:defRPr sz="3200">
                <a:solidFill>
                  <a:srgbClr val="575757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553200" y="6385240"/>
            <a:ext cx="2133600" cy="30733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9227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8347223" y="6385240"/>
            <a:ext cx="339580" cy="30733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8354913" y="6385240"/>
            <a:ext cx="331890" cy="30733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553200" y="6404290"/>
            <a:ext cx="2133600" cy="2692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316AB5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37112"/>
          </a:xfrm>
          <a:prstGeom prst="rect">
            <a:avLst/>
          </a:prstGeom>
        </p:spPr>
        <p:txBody>
          <a:bodyPr lIns="0" tIns="0" rIns="0" bIns="0"/>
          <a:lstStyle>
            <a:lvl1pPr marL="300789" indent="-300789">
              <a:buSzPct val="60000"/>
              <a:buFontTx/>
              <a:buBlip>
                <a:blip r:embed="rId2"/>
              </a:buBlip>
            </a:lvl1pPr>
            <a:lvl2pPr marL="681789" indent="-300789">
              <a:buSzPct val="60000"/>
              <a:buFontTx/>
              <a:buBlip>
                <a:blip r:embed="rId2"/>
              </a:buBlip>
            </a:lvl2pPr>
            <a:lvl3pPr marL="1062789" indent="-300789">
              <a:buSzPct val="60000"/>
              <a:buFontTx/>
              <a:buBlip>
                <a:blip r:embed="rId2"/>
              </a:buBlip>
            </a:lvl3pPr>
            <a:lvl4pPr marL="1443789" indent="-300789">
              <a:buSzPct val="60000"/>
              <a:buFontTx/>
              <a:buBlip>
                <a:blip r:embed="rId2"/>
              </a:buBlip>
            </a:lvl4pPr>
            <a:lvl5pPr marL="1824789" indent="-300789">
              <a:buSzPct val="60000"/>
              <a:buFontTx/>
              <a:buBlip>
                <a:blip r:embed="rId2"/>
              </a:buBlip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6430962"/>
            <a:ext cx="2133600" cy="2159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71799" y="6237311"/>
            <a:ext cx="6372201" cy="11904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FFFFFF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spcBef>
                <a:spcPts val="0"/>
              </a:spcBef>
              <a:defRPr sz="1800" b="0">
                <a:latin typeface="Candara"/>
                <a:ea typeface="Candara"/>
                <a:cs typeface="Candara"/>
                <a:sym typeface="Candar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/>
              <a:t>タイトルテキスト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08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513464" y="6353490"/>
            <a:ext cx="325739" cy="370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spcBef>
                <a:spcPts val="0"/>
              </a:spcBef>
              <a:defRPr sz="1800" b="0">
                <a:solidFill>
                  <a:srgbClr val="53535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+mn-lt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ln>
            <a:noFill/>
          </a:ln>
          <a:solidFill>
            <a:srgbClr val="0E579E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21467" marR="0" indent="-321467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763358" marR="0" indent="-306158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200150" marR="0" indent="-28575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7145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21717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628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0861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543298" marR="0" indent="-3428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4000498" marR="0" indent="-342898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nda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ctrTitle"/>
          </p:nvPr>
        </p:nvSpPr>
        <p:spPr>
          <a:xfrm>
            <a:off x="107504" y="1590675"/>
            <a:ext cx="8928992" cy="20415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02336">
              <a:defRPr sz="2992">
                <a:solidFill>
                  <a:srgbClr val="316AB5"/>
                </a:solidFill>
              </a:defRPr>
            </a:pPr>
            <a:r>
              <a:rPr lang="en-US" sz="3200" b="0" dirty="0">
                <a:latin typeface="Segoe UI Historic" panose="020B0502040204020203" pitchFamily="34" charset="0"/>
              </a:rPr>
              <a:t>Connecting Science and Life with Trust</a:t>
            </a:r>
            <a:endParaRPr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91" name="Shape 91"/>
          <p:cNvSpPr>
            <a:spLocks noGrp="1"/>
          </p:cNvSpPr>
          <p:nvPr>
            <p:ph type="subTitle" sz="half" idx="1"/>
          </p:nvPr>
        </p:nvSpPr>
        <p:spPr>
          <a:xfrm>
            <a:off x="1371599" y="3857147"/>
            <a:ext cx="6400803" cy="2041527"/>
          </a:xfrm>
          <a:prstGeom prst="rect">
            <a:avLst/>
          </a:prstGeom>
        </p:spPr>
        <p:txBody>
          <a:bodyPr lIns="45718" tIns="45718" rIns="45718" bIns="45718" anchor="t">
            <a:normAutofit fontScale="92500" lnSpcReduction="10000"/>
          </a:bodyPr>
          <a:lstStyle/>
          <a:p>
            <a:pPr defTabSz="438911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Ethos in Fukushima</a:t>
            </a:r>
            <a:endParaRPr sz="24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Corbel"/>
            </a:endParaRPr>
          </a:p>
          <a:p>
            <a:pPr defTabSz="438911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Ryoko</a:t>
            </a:r>
            <a:r>
              <a:rPr sz="24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 ANDO</a:t>
            </a:r>
            <a:endParaRPr sz="24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Corbel"/>
            </a:endParaRPr>
          </a:p>
          <a:p>
            <a:pPr defTabSz="438911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 </a:t>
            </a:r>
            <a:r>
              <a:rPr lang="en-US" sz="16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October 3,</a:t>
            </a:r>
            <a:r>
              <a:rPr sz="16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 201</a:t>
            </a:r>
            <a:r>
              <a:rPr lang="en-US" altLang="ja-JP" sz="1600" dirty="0">
                <a:solidFill>
                  <a:srgbClr val="53535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Corbel"/>
              </a:rPr>
              <a:t>8</a:t>
            </a:r>
            <a:endParaRPr lang="en-US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Corbel"/>
            </a:endParaRPr>
          </a:p>
          <a:p>
            <a:pPr defTabSz="438911">
              <a:defRPr sz="1800">
                <a:solidFill>
                  <a:srgbClr val="000000"/>
                </a:solidFill>
              </a:defRPr>
            </a:pPr>
            <a:endParaRPr lang="en-US" sz="17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Corbel"/>
            </a:endParaRPr>
          </a:p>
          <a:p>
            <a:pPr defTabSz="438911">
              <a:defRPr sz="1700">
                <a:latin typeface="Corbel"/>
                <a:ea typeface="Corbel"/>
                <a:cs typeface="Corbel"/>
                <a:sym typeface="Corbel"/>
              </a:defRPr>
            </a:pPr>
            <a:r>
              <a:rPr lang="fr-FR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APPLICABILITY OF RADIATION-RESPONSE MODELS TO LOW DOSE PROTECTION STANDARD</a:t>
            </a:r>
            <a:endParaRPr lang="fr-FR" sz="1600" dirty="0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8509000" y="6242050"/>
            <a:ext cx="330200" cy="215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</a:t>
            </a:fld>
            <a:endParaRPr sz="14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279400" y="2336800"/>
            <a:ext cx="8808592" cy="16922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altLang="ja-JP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 Activity of </a:t>
            </a:r>
            <a:r>
              <a:rPr lang="en-US" altLang="ja-JP" sz="3200" b="0" dirty="0" err="1">
                <a:solidFill>
                  <a:srgbClr val="0E579E"/>
                </a:solidFill>
                <a:latin typeface="Segoe UI Historic" panose="020B0502040204020203" pitchFamily="34" charset="0"/>
              </a:rPr>
              <a:t>Suetsugi</a:t>
            </a:r>
            <a:endParaRPr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509000" y="6242050"/>
            <a:ext cx="339578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10</a:t>
            </a:fld>
            <a:endParaRPr sz="14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8" y="674201"/>
            <a:ext cx="6365057" cy="5142399"/>
          </a:xfrm>
          <a:prstGeom prst="rect">
            <a:avLst/>
          </a:prstGeom>
        </p:spPr>
      </p:pic>
      <p:sp>
        <p:nvSpPr>
          <p:cNvPr id="183" name="Shape 183"/>
          <p:cNvSpPr/>
          <p:nvPr/>
        </p:nvSpPr>
        <p:spPr>
          <a:xfrm>
            <a:off x="1919352" y="87632"/>
            <a:ext cx="530529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Where is </a:t>
            </a:r>
            <a:r>
              <a:rPr sz="3200" b="0" dirty="0" err="1">
                <a:solidFill>
                  <a:srgbClr val="0E579E"/>
                </a:solidFill>
                <a:latin typeface="Segoe UI Historic" panose="020B0502040204020203" pitchFamily="34" charset="0"/>
              </a:rPr>
              <a:t>Suetsugi</a:t>
            </a:r>
            <a:r>
              <a:rPr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, Iwaki-</a:t>
            </a:r>
            <a:r>
              <a:rPr sz="3200" b="0" dirty="0" err="1">
                <a:solidFill>
                  <a:srgbClr val="0E579E"/>
                </a:solidFill>
                <a:latin typeface="Segoe UI Historic" panose="020B0502040204020203" pitchFamily="34" charset="0"/>
              </a:rPr>
              <a:t>shi</a:t>
            </a:r>
            <a:r>
              <a:rPr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?</a:t>
            </a:r>
          </a:p>
        </p:txBody>
      </p:sp>
      <p:sp>
        <p:nvSpPr>
          <p:cNvPr id="184" name="Shape 184"/>
          <p:cNvSpPr/>
          <p:nvPr/>
        </p:nvSpPr>
        <p:spPr>
          <a:xfrm>
            <a:off x="7072153" y="3300732"/>
            <a:ext cx="92393" cy="61554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 b="0" dirty="0">
              <a:latin typeface="Segoe UI Historic" panose="020B0502040204020203" pitchFamily="34" charset="0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738674" y="2925161"/>
            <a:ext cx="47705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0">
                <a:solidFill>
                  <a:srgbClr val="FF2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>
                <a:latin typeface="Segoe UI Historic" panose="020B0502040204020203" pitchFamily="34" charset="0"/>
              </a:rPr>
              <a:t>NPP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53138" y="2279453"/>
            <a:ext cx="1587501" cy="1587501"/>
            <a:chOff x="6853138" y="2279453"/>
            <a:chExt cx="1587501" cy="1587501"/>
          </a:xfrm>
        </p:grpSpPr>
        <p:sp>
          <p:nvSpPr>
            <p:cNvPr id="186" name="Shape 186"/>
            <p:cNvSpPr/>
            <p:nvPr/>
          </p:nvSpPr>
          <p:spPr>
            <a:xfrm>
              <a:off x="6853138" y="2279453"/>
              <a:ext cx="1587501" cy="1587501"/>
            </a:xfrm>
            <a:prstGeom prst="ellipse">
              <a:avLst/>
            </a:prstGeom>
            <a:ln w="25400">
              <a:solidFill>
                <a:srgbClr val="FF0000"/>
              </a:solidFill>
              <a:bevel/>
            </a:ln>
          </p:spPr>
          <p:txBody>
            <a:bodyPr lIns="45718" tIns="45718" rIns="45718" bIns="45718" anchor="ctr"/>
            <a:lstStyle/>
            <a:p>
              <a:endParaRPr b="0" dirty="0">
                <a:latin typeface="Segoe UI Historic" panose="020B0502040204020203" pitchFamily="34" charset="0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7253209" y="2284732"/>
              <a:ext cx="856962" cy="4308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algn="l">
                <a:spcBef>
                  <a:spcPts val="700"/>
                </a:spcBef>
                <a:defRPr sz="2200" b="0">
                  <a:solidFill>
                    <a:srgbClr val="FF2F9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>
                  <a:solidFill>
                    <a:srgbClr val="FF0000"/>
                  </a:solidFill>
                  <a:latin typeface="Segoe UI Historic" panose="020B0502040204020203" pitchFamily="34" charset="0"/>
                </a:rPr>
                <a:t>20</a:t>
              </a:r>
              <a:r>
                <a:rPr lang="en-US" dirty="0">
                  <a:solidFill>
                    <a:srgbClr val="FF0000"/>
                  </a:solidFill>
                  <a:latin typeface="Segoe UI Historic" panose="020B0502040204020203" pitchFamily="34" charset="0"/>
                </a:rPr>
                <a:t> </a:t>
              </a:r>
              <a:r>
                <a:rPr dirty="0">
                  <a:solidFill>
                    <a:srgbClr val="FF0000"/>
                  </a:solidFill>
                  <a:latin typeface="Segoe UI Historic" panose="020B0502040204020203" pitchFamily="34" charset="0"/>
                </a:rPr>
                <a:t>km</a:t>
              </a:r>
            </a:p>
          </p:txBody>
        </p:sp>
      </p:grpSp>
      <p:sp>
        <p:nvSpPr>
          <p:cNvPr id="187" name="Shape 187"/>
          <p:cNvSpPr/>
          <p:nvPr/>
        </p:nvSpPr>
        <p:spPr>
          <a:xfrm>
            <a:off x="6567388" y="2009082"/>
            <a:ext cx="2159001" cy="2159001"/>
          </a:xfrm>
          <a:prstGeom prst="ellipse">
            <a:avLst/>
          </a:prstGeom>
          <a:ln w="25400">
            <a:solidFill>
              <a:srgbClr val="FF0000"/>
            </a:solidFill>
            <a:prstDash val="dash"/>
            <a:bevel/>
          </a:ln>
        </p:spPr>
        <p:txBody>
          <a:bodyPr lIns="45718" tIns="45718" rIns="45718" bIns="45718" anchor="ctr"/>
          <a:lstStyle/>
          <a:p>
            <a:endParaRPr b="0" dirty="0">
              <a:latin typeface="Segoe UI Historic" panose="020B0502040204020203" pitchFamily="34" charset="0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7253209" y="1685016"/>
            <a:ext cx="856962" cy="430883"/>
          </a:xfrm>
          <a:prstGeom prst="rect">
            <a:avLst/>
          </a:prstGeom>
          <a:noFill/>
          <a:ln w="12700">
            <a:miter lim="400000"/>
          </a:ln>
          <a:effectLst>
            <a:outerShdw blurRad="88900" dist="419100" dir="13500000" algn="br" rotWithShape="0">
              <a:schemeClr val="bg1">
                <a:alpha val="0"/>
              </a:schemeClr>
            </a:outerShdw>
            <a:softEdge rad="520700"/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2200" b="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solidFill>
                  <a:srgbClr val="FF0000"/>
                </a:solidFill>
                <a:latin typeface="Segoe UI Historic" panose="020B0502040204020203" pitchFamily="34" charset="0"/>
              </a:rPr>
              <a:t>30</a:t>
            </a:r>
            <a:r>
              <a:rPr lang="en-US" dirty="0">
                <a:solidFill>
                  <a:srgbClr val="FF0000"/>
                </a:solidFill>
                <a:latin typeface="Segoe UI Historic" panose="020B0502040204020203" pitchFamily="34" charset="0"/>
              </a:rPr>
              <a:t> </a:t>
            </a:r>
            <a:r>
              <a:rPr dirty="0">
                <a:solidFill>
                  <a:srgbClr val="FF0000"/>
                </a:solidFill>
                <a:latin typeface="Segoe UI Historic" panose="020B0502040204020203" pitchFamily="34" charset="0"/>
              </a:rPr>
              <a:t>km</a:t>
            </a:r>
          </a:p>
        </p:txBody>
      </p:sp>
      <p:sp>
        <p:nvSpPr>
          <p:cNvPr id="193" name="Shape 193"/>
          <p:cNvSpPr/>
          <p:nvPr/>
        </p:nvSpPr>
        <p:spPr>
          <a:xfrm>
            <a:off x="7383561" y="3866954"/>
            <a:ext cx="1442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25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400" dirty="0">
                <a:solidFill>
                  <a:srgbClr val="0E579E"/>
                </a:solidFill>
                <a:latin typeface="Segoe UI Historic" panose="020B0502040204020203" pitchFamily="34" charset="0"/>
              </a:rPr>
              <a:t>●</a:t>
            </a:r>
            <a:r>
              <a:rPr lang="en-US" sz="2400" dirty="0" err="1">
                <a:solidFill>
                  <a:srgbClr val="0E579E"/>
                </a:solidFill>
                <a:latin typeface="Segoe UI Historic" panose="020B0502040204020203" pitchFamily="34" charset="0"/>
              </a:rPr>
              <a:t>Suetsugi</a:t>
            </a:r>
            <a:endParaRPr sz="2400" dirty="0">
              <a:solidFill>
                <a:srgbClr val="0E579E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5B7139-367E-C049-BCD7-E41F7409D905}"/>
              </a:ext>
            </a:extLst>
          </p:cNvPr>
          <p:cNvSpPr txBox="1"/>
          <p:nvPr/>
        </p:nvSpPr>
        <p:spPr>
          <a:xfrm>
            <a:off x="6487955" y="4199573"/>
            <a:ext cx="1009247" cy="661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2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Iwaki</a:t>
            </a:r>
            <a:endParaRPr kumimoji="0" lang="ja-JP" altLang="en-US" sz="32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8524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t>12</a:t>
            </a:fld>
            <a:endParaRPr lang="en-US"/>
          </a:p>
        </p:txBody>
      </p:sp>
      <p:pic>
        <p:nvPicPr>
          <p:cNvPr id="6" name="image5.jpeg">
            <a:extLst>
              <a:ext uri="{FF2B5EF4-FFF2-40B4-BE49-F238E27FC236}">
                <a16:creationId xmlns:a16="http://schemas.microsoft.com/office/drawing/2014/main" id="{66F8B405-6571-5445-BC96-301B96BE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0958" y="2924944"/>
            <a:ext cx="4238257" cy="324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320737" y="620866"/>
            <a:ext cx="4367321" cy="3499437"/>
            <a:chOff x="0" y="0"/>
            <a:chExt cx="9550400" cy="7274277"/>
          </a:xfrm>
        </p:grpSpPr>
        <p:pic>
          <p:nvPicPr>
            <p:cNvPr id="202" name="Suetsugi_20120916 008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9144000" cy="68297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図 20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550400" cy="7274278"/>
            </a:xfrm>
            <a:prstGeom prst="rect">
              <a:avLst/>
            </a:prstGeom>
            <a:effectLst/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16F3D2B-CCEC-474B-BE5F-D9FC6DD244A5}"/>
              </a:ext>
            </a:extLst>
          </p:cNvPr>
          <p:cNvSpPr txBox="1"/>
          <p:nvPr/>
        </p:nvSpPr>
        <p:spPr>
          <a:xfrm>
            <a:off x="4843135" y="361211"/>
            <a:ext cx="92394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endParaRPr kumimoji="0" lang="en-US" altLang="ja-JP" sz="2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0B98C8-9A71-FB4A-BF55-325C0B49A6D8}"/>
              </a:ext>
            </a:extLst>
          </p:cNvPr>
          <p:cNvSpPr txBox="1"/>
          <p:nvPr/>
        </p:nvSpPr>
        <p:spPr>
          <a:xfrm>
            <a:off x="320737" y="4033664"/>
            <a:ext cx="4125948" cy="2554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l"/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March 12 – April 22, 2011</a:t>
            </a:r>
          </a:p>
          <a:p>
            <a:pPr algn="l"/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Designated as indoor sheltering zone;</a:t>
            </a:r>
          </a:p>
          <a:p>
            <a:pPr algn="l"/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residents were requested to evacuate, almost all residents had been evacuated 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8F147B-3687-D245-984F-6C1CDC5FD52A}"/>
              </a:ext>
            </a:extLst>
          </p:cNvPr>
          <p:cNvSpPr/>
          <p:nvPr/>
        </p:nvSpPr>
        <p:spPr>
          <a:xfrm>
            <a:off x="4834870" y="1069823"/>
            <a:ext cx="38519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2000" b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100 plus households</a:t>
            </a:r>
          </a:p>
          <a:p>
            <a:pPr algn="l"/>
            <a:r>
              <a:rPr lang="en-US" altLang="ja-JP" sz="2000" b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about 400 people  (April 2014)</a:t>
            </a:r>
          </a:p>
          <a:p>
            <a:pPr algn="l"/>
            <a:endParaRPr lang="en-US" altLang="ja-JP" sz="2000" b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algn="l"/>
            <a:r>
              <a:rPr lang="en-US" altLang="ja-JP" sz="2000" b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within 20-30 km from the NPP</a:t>
            </a:r>
          </a:p>
          <a:p>
            <a:pPr algn="l"/>
            <a:br>
              <a:rPr lang="en-US" altLang="ja-JP" sz="2000" b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altLang="ja-JP" sz="2000"/>
          </a:p>
        </p:txBody>
      </p:sp>
      <p:sp>
        <p:nvSpPr>
          <p:cNvPr id="15" name="Shape 183">
            <a:extLst>
              <a:ext uri="{FF2B5EF4-FFF2-40B4-BE49-F238E27FC236}">
                <a16:creationId xmlns:a16="http://schemas.microsoft.com/office/drawing/2014/main" id="{B01B7C4B-CAB3-2D45-880C-C2636A395054}"/>
              </a:ext>
            </a:extLst>
          </p:cNvPr>
          <p:cNvSpPr/>
          <p:nvPr/>
        </p:nvSpPr>
        <p:spPr>
          <a:xfrm>
            <a:off x="2647924" y="87632"/>
            <a:ext cx="384816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Situation of </a:t>
            </a:r>
            <a:r>
              <a:rPr lang="en-US" altLang="ja-JP" sz="3200" b="0" dirty="0" err="1">
                <a:solidFill>
                  <a:srgbClr val="0E579E"/>
                </a:solidFill>
                <a:latin typeface="Segoe UI Historic" panose="020B0502040204020203" pitchFamily="34" charset="0"/>
              </a:rPr>
              <a:t>Suetsugi</a:t>
            </a:r>
            <a:endParaRPr lang="en-US" sz="3200" b="0" dirty="0">
              <a:solidFill>
                <a:srgbClr val="0E579E"/>
              </a:solidFill>
              <a:latin typeface="Segoe UI Historic" panose="020B0502040204020203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defTabSz="448100"/>
          </a:lstStyle>
          <a:p>
            <a:r>
              <a:rPr lang="en-US" altLang="ja-JP" sz="3200" b="0" dirty="0">
                <a:latin typeface="Segoe UI Historic" panose="020B0502040204020203" pitchFamily="34" charset="0"/>
              </a:rPr>
              <a:t>Lacking Information</a:t>
            </a:r>
            <a:endParaRPr sz="3200" b="0" dirty="0">
              <a:latin typeface="Segoe UI Historic" panose="020B0502040204020203" pitchFamily="34" charset="0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513464" y="6210300"/>
            <a:ext cx="325739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  <a:t>13</a:t>
            </a:fld>
            <a:endParaRPr>
              <a:solidFill>
                <a:srgbClr val="535353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1AA857-CD41-8945-B53D-31E819429176}"/>
              </a:ext>
            </a:extLst>
          </p:cNvPr>
          <p:cNvSpPr txBox="1"/>
          <p:nvPr/>
        </p:nvSpPr>
        <p:spPr>
          <a:xfrm>
            <a:off x="570801" y="1772816"/>
            <a:ext cx="4774312" cy="3400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G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eneral information was flooding around.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What was lacking?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Information necessary for daily life</a:t>
            </a: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Information of radioactivity familiar to daily life</a:t>
            </a: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Information from reliable people</a:t>
            </a:r>
          </a:p>
        </p:txBody>
      </p:sp>
      <p:pic>
        <p:nvPicPr>
          <p:cNvPr id="8" name="図 7" descr="IMG_1623.jpg">
            <a:extLst>
              <a:ext uri="{FF2B5EF4-FFF2-40B4-BE49-F238E27FC236}">
                <a16:creationId xmlns:a16="http://schemas.microsoft.com/office/drawing/2014/main" id="{9F6B877A-22CE-7F40-B408-A5510B7EA0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112" y="1772816"/>
            <a:ext cx="3168352" cy="38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032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8513464" y="6210300"/>
            <a:ext cx="325739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  <a:t>14</a:t>
            </a:fld>
            <a:endParaRPr>
              <a:solidFill>
                <a:srgbClr val="535353"/>
              </a:solidFill>
            </a:endParaRPr>
          </a:p>
        </p:txBody>
      </p:sp>
      <p:pic>
        <p:nvPicPr>
          <p:cNvPr id="3" name="図 2" descr="DSC015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288405"/>
            <a:ext cx="6553670" cy="4915253"/>
          </a:xfrm>
          <a:prstGeom prst="rect">
            <a:avLst/>
          </a:prstGeom>
        </p:spPr>
      </p:pic>
      <p:sp>
        <p:nvSpPr>
          <p:cNvPr id="4" name="Shape 217">
            <a:extLst>
              <a:ext uri="{FF2B5EF4-FFF2-40B4-BE49-F238E27FC236}">
                <a16:creationId xmlns:a16="http://schemas.microsoft.com/office/drawing/2014/main" id="{E45992A3-EDF6-4942-B1E3-8B30F623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defTabSz="448100"/>
          </a:lstStyle>
          <a:p>
            <a:r>
              <a:rPr lang="en-US" b="0" dirty="0"/>
              <a:t>Do You Trust the Environment You Live in?</a:t>
            </a:r>
            <a:endParaRPr sz="3200" b="0" dirty="0">
              <a:latin typeface="Segoe UI Historic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EA80A-BF02-4340-B8E6-A1004C7FB129}"/>
              </a:ext>
            </a:extLst>
          </p:cNvPr>
          <p:cNvSpPr txBox="1"/>
          <p:nvPr/>
        </p:nvSpPr>
        <p:spPr>
          <a:xfrm>
            <a:off x="4788024" y="1844824"/>
            <a:ext cx="14148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solidFill>
                  <a:srgbClr val="0E579E"/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dangerous?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0E579E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86C13D-1E2A-AA4E-8285-DA8F70F951BC}"/>
              </a:ext>
            </a:extLst>
          </p:cNvPr>
          <p:cNvSpPr txBox="1"/>
          <p:nvPr/>
        </p:nvSpPr>
        <p:spPr>
          <a:xfrm>
            <a:off x="1979712" y="5382222"/>
            <a:ext cx="14148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dangerous?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D95F15-2D14-EA44-836A-87182BDE34BF}"/>
              </a:ext>
            </a:extLst>
          </p:cNvPr>
          <p:cNvSpPr txBox="1"/>
          <p:nvPr/>
        </p:nvSpPr>
        <p:spPr>
          <a:xfrm>
            <a:off x="2037419" y="3746031"/>
            <a:ext cx="129939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dangerous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56F098-308E-4A4E-80F2-18E9682010D6}"/>
              </a:ext>
            </a:extLst>
          </p:cNvPr>
          <p:cNvSpPr txBox="1"/>
          <p:nvPr/>
        </p:nvSpPr>
        <p:spPr>
          <a:xfrm>
            <a:off x="5292080" y="4223081"/>
            <a:ext cx="14148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dangerous?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DB552F-BE7E-6A4D-86A2-7ADAA92FF8D8}"/>
              </a:ext>
            </a:extLst>
          </p:cNvPr>
          <p:cNvSpPr txBox="1"/>
          <p:nvPr/>
        </p:nvSpPr>
        <p:spPr>
          <a:xfrm>
            <a:off x="6706886" y="4974844"/>
            <a:ext cx="661395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solidFill>
                  <a:srgbClr val="FFFF00"/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safe?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FFFF00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pic>
        <p:nvPicPr>
          <p:cNvPr id="10" name="図 9" descr="エートス 115.JPG">
            <a:extLst>
              <a:ext uri="{FF2B5EF4-FFF2-40B4-BE49-F238E27FC236}">
                <a16:creationId xmlns:a16="http://schemas.microsoft.com/office/drawing/2014/main" id="{7BE7BE1B-9713-6E4D-9DDB-66AF674F5C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257952"/>
            <a:ext cx="1917340" cy="23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9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8354913" y="6231571"/>
            <a:ext cx="33189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15</a:t>
            </a:fld>
            <a:endParaRPr sz="1400">
              <a:solidFill>
                <a:srgbClr val="888888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842C5A-E173-2943-B26C-31354DDE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573016"/>
            <a:ext cx="2204864" cy="22048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D01716-CAF4-A14C-97B2-C613D188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1196752"/>
            <a:ext cx="1970439" cy="1844824"/>
          </a:xfrm>
          <a:prstGeom prst="rect">
            <a:avLst/>
          </a:prstGeom>
        </p:spPr>
      </p:pic>
      <p:sp>
        <p:nvSpPr>
          <p:cNvPr id="8" name="Shape 217">
            <a:extLst>
              <a:ext uri="{FF2B5EF4-FFF2-40B4-BE49-F238E27FC236}">
                <a16:creationId xmlns:a16="http://schemas.microsoft.com/office/drawing/2014/main" id="{2A40A263-0DFE-9C47-821E-AA797CBCF42B}"/>
              </a:ext>
            </a:extLst>
          </p:cNvPr>
          <p:cNvSpPr txBox="1">
            <a:spLocks/>
          </p:cNvSpPr>
          <p:nvPr/>
        </p:nvSpPr>
        <p:spPr>
          <a:xfrm>
            <a:off x="395536" y="0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481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+mn-lt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Trust in Human Relationships was Lost</a:t>
            </a:r>
            <a:endParaRPr lang="ja-JP" altLang="en-US" sz="3200" b="0" dirty="0">
              <a:latin typeface="Segoe UI Historic" panose="020B0502040204020203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6B80FA9-B378-0945-86B9-9C088DF2AB03}"/>
              </a:ext>
            </a:extLst>
          </p:cNvPr>
          <p:cNvSpPr txBox="1"/>
          <p:nvPr/>
        </p:nvSpPr>
        <p:spPr>
          <a:xfrm>
            <a:off x="668321" y="763165"/>
            <a:ext cx="4774312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Lost common understanding for the trust on daily life environment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 Is it safe, or not?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Disputes even within a family or among friends</a:t>
            </a:r>
            <a:endParaRPr kumimoji="0" lang="en-US" altLang="ja-JP" sz="20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BEB38-426A-3549-BB2F-8077A4646C52}"/>
              </a:ext>
            </a:extLst>
          </p:cNvPr>
          <p:cNvSpPr txBox="1"/>
          <p:nvPr/>
        </p:nvSpPr>
        <p:spPr>
          <a:xfrm>
            <a:off x="3912491" y="3588990"/>
            <a:ext cx="4774312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One can’t continue smooth communication with a neighbor who meets everyday in face-to-face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Breakup of a family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Divorce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8354913" y="6231571"/>
            <a:ext cx="331890" cy="3073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16</a:t>
            </a:fld>
            <a:endParaRPr sz="1400">
              <a:solidFill>
                <a:srgbClr val="888888"/>
              </a:solidFill>
            </a:endParaRPr>
          </a:p>
        </p:txBody>
      </p:sp>
      <p:sp>
        <p:nvSpPr>
          <p:cNvPr id="8" name="Shape 217">
            <a:extLst>
              <a:ext uri="{FF2B5EF4-FFF2-40B4-BE49-F238E27FC236}">
                <a16:creationId xmlns:a16="http://schemas.microsoft.com/office/drawing/2014/main" id="{2A40A263-0DFE-9C47-821E-AA797CBCF42B}"/>
              </a:ext>
            </a:extLst>
          </p:cNvPr>
          <p:cNvSpPr txBox="1">
            <a:spLocks/>
          </p:cNvSpPr>
          <p:nvPr/>
        </p:nvSpPr>
        <p:spPr>
          <a:xfrm>
            <a:off x="395536" y="0"/>
            <a:ext cx="8229600" cy="15081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481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+mn-lt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E579E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ja-JP" sz="3200" b="0" dirty="0">
                <a:latin typeface="Segoe UI Historic" panose="020B0502040204020203" pitchFamily="34" charset="0"/>
              </a:rPr>
              <a:t>Three Measurements Done in </a:t>
            </a:r>
            <a:r>
              <a:rPr lang="en-US" altLang="ja-JP" sz="3200" b="0" dirty="0" err="1">
                <a:latin typeface="Segoe UI Historic" panose="020B0502040204020203" pitchFamily="34" charset="0"/>
              </a:rPr>
              <a:t>Suetsugi</a:t>
            </a:r>
            <a:endParaRPr lang="ja-JP" altLang="en-US" sz="3200" b="0" dirty="0">
              <a:latin typeface="Segoe UI Historic" panose="020B0502040204020203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0F2201-898B-6E4E-A68F-EFAEA4562A84}"/>
              </a:ext>
            </a:extLst>
          </p:cNvPr>
          <p:cNvSpPr txBox="1"/>
          <p:nvPr/>
        </p:nvSpPr>
        <p:spPr>
          <a:xfrm>
            <a:off x="570800" y="1772816"/>
            <a:ext cx="8054335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External exposure measurement using wearable dosimeters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Internal exposure measurement through WBC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Foodstuff measurement brought in from residents</a:t>
            </a:r>
          </a:p>
        </p:txBody>
      </p:sp>
    </p:spTree>
    <p:extLst>
      <p:ext uri="{BB962C8B-B14F-4D97-AF65-F5344CB8AC3E}">
        <p14:creationId xmlns:p14="http://schemas.microsoft.com/office/powerpoint/2010/main" val="9575606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" name="Shape 234"/>
          <p:cNvSpPr/>
          <p:nvPr/>
        </p:nvSpPr>
        <p:spPr>
          <a:xfrm>
            <a:off x="1430860" y="260648"/>
            <a:ext cx="578619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200" b="0" dirty="0">
                <a:latin typeface="Segoe UI Historic" panose="020B0502040204020203" pitchFamily="34" charset="0"/>
              </a:rPr>
              <a:t>External Exposure Management</a:t>
            </a:r>
            <a:endParaRPr sz="3200" b="0" dirty="0">
              <a:latin typeface="Segoe UI Historic" panose="020B0502040204020203" pitchFamily="34" charset="0"/>
            </a:endParaRPr>
          </a:p>
        </p:txBody>
      </p:sp>
      <p:pic>
        <p:nvPicPr>
          <p:cNvPr id="2" name="図 1" descr="IMG_329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556792"/>
            <a:ext cx="2232248" cy="30582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23D05D-B078-6849-9EA5-E91CB2A0071A}"/>
              </a:ext>
            </a:extLst>
          </p:cNvPr>
          <p:cNvSpPr txBox="1"/>
          <p:nvPr/>
        </p:nvSpPr>
        <p:spPr>
          <a:xfrm>
            <a:off x="3563888" y="1700808"/>
            <a:ext cx="4774312" cy="2631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From 2012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</a:t>
            </a: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 2014, community-wide measurements were done as a district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ja-JP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At most 120 people joined the measurement</a:t>
            </a:r>
          </a:p>
        </p:txBody>
      </p:sp>
    </p:spTree>
    <p:extLst>
      <p:ext uri="{BB962C8B-B14F-4D97-AF65-F5344CB8AC3E}">
        <p14:creationId xmlns:p14="http://schemas.microsoft.com/office/powerpoint/2010/main" val="403974489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0E579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Grasping External Exposure as Whole District Community</a:t>
            </a:r>
            <a:endParaRPr lang="en-US"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pic>
        <p:nvPicPr>
          <p:cNvPr id="259" name="image1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503945"/>
            <a:ext cx="8229600" cy="325071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509000" y="6216650"/>
            <a:ext cx="330200" cy="266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>
              <a:defRPr sz="1700">
                <a:solidFill>
                  <a:srgbClr val="535353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00">
                <a:solidFill>
                  <a:srgbClr val="535353"/>
                </a:solidFill>
              </a:rPr>
              <a:t>18</a:t>
            </a:fld>
            <a:endParaRPr sz="1700">
              <a:solidFill>
                <a:srgbClr val="535353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 flipV="1">
            <a:off x="1088129" y="3232635"/>
            <a:ext cx="7382768" cy="4"/>
          </a:xfrm>
          <a:prstGeom prst="line">
            <a:avLst/>
          </a:prstGeom>
          <a:ln w="25400">
            <a:solidFill>
              <a:srgbClr val="FF2C16"/>
            </a:solidFill>
            <a:bevel/>
          </a:ln>
        </p:spPr>
        <p:txBody>
          <a:bodyPr lIns="45718" tIns="45718" rIns="45718" bIns="45718"/>
          <a:lstStyle/>
          <a:p>
            <a:pPr algn="l">
              <a:spcBef>
                <a:spcPts val="0"/>
              </a:spcBef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 dirty="0">
              <a:latin typeface="Segoe UI Historic" panose="020B0502040204020203" pitchFamily="34" charset="0"/>
            </a:endParaRPr>
          </a:p>
        </p:txBody>
      </p:sp>
      <p:sp>
        <p:nvSpPr>
          <p:cNvPr id="262" name="Shape 262"/>
          <p:cNvSpPr/>
          <p:nvPr/>
        </p:nvSpPr>
        <p:spPr>
          <a:xfrm flipV="1">
            <a:off x="1075432" y="3894723"/>
            <a:ext cx="7408168" cy="4"/>
          </a:xfrm>
          <a:prstGeom prst="line">
            <a:avLst/>
          </a:prstGeom>
          <a:ln w="25400">
            <a:solidFill>
              <a:srgbClr val="36913F"/>
            </a:solidFill>
            <a:bevel/>
          </a:ln>
        </p:spPr>
        <p:txBody>
          <a:bodyPr lIns="45718" tIns="45718" rIns="45718" bIns="45718"/>
          <a:lstStyle/>
          <a:p>
            <a:pPr algn="l">
              <a:spcBef>
                <a:spcPts val="0"/>
              </a:spcBef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 dirty="0">
              <a:latin typeface="Segoe UI Historic" panose="020B0502040204020203" pitchFamily="34" charset="0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030770" y="1520955"/>
            <a:ext cx="3969021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chemeClr val="accent4">
                    <a:lumOff val="-9999"/>
                  </a:schemeClr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Daily accumulated </a:t>
            </a:r>
            <a:r>
              <a:rPr lang="en-US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dose</a:t>
            </a:r>
            <a:r>
              <a:rPr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 </a:t>
            </a:r>
            <a:r>
              <a:rPr lang="en-US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(</a:t>
            </a:r>
            <a:r>
              <a:rPr dirty="0" err="1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μS</a:t>
            </a:r>
            <a:r>
              <a:rPr lang="en-US" dirty="0" err="1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v</a:t>
            </a:r>
            <a:r>
              <a:rPr lang="en-US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)</a:t>
            </a:r>
            <a:endParaRPr dirty="0">
              <a:solidFill>
                <a:schemeClr val="accent4">
                  <a:lumOff val="-9999"/>
                </a:schemeClr>
              </a:solidFill>
              <a:latin typeface="Segoe UI Historic" panose="020B0502040204020203" pitchFamily="34" charset="0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811910" y="4738851"/>
            <a:ext cx="789852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 b="0">
                <a:solidFill>
                  <a:srgbClr val="1E579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1E579F"/>
                </a:solidFill>
                <a:latin typeface="Segoe UI Historic" panose="020B0502040204020203" pitchFamily="34" charset="0"/>
              </a:rPr>
              <a:t>Graph made by</a:t>
            </a:r>
            <a:r>
              <a:rPr lang="en-US" dirty="0">
                <a:solidFill>
                  <a:srgbClr val="1E579F"/>
                </a:solidFill>
                <a:latin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rgbClr val="1E579F"/>
                </a:solidFill>
                <a:latin typeface="Segoe UI Historic" panose="020B0502040204020203" pitchFamily="34" charset="0"/>
              </a:rPr>
              <a:t>Dr</a:t>
            </a:r>
            <a:r>
              <a:rPr lang="en-US" dirty="0">
                <a:solidFill>
                  <a:srgbClr val="1E579F"/>
                </a:solidFill>
                <a:latin typeface="Segoe UI Historic" panose="020B0502040204020203" pitchFamily="34" charset="0"/>
              </a:rPr>
              <a:t> Makoto</a:t>
            </a:r>
            <a:r>
              <a:rPr dirty="0">
                <a:solidFill>
                  <a:srgbClr val="1E579F"/>
                </a:solidFill>
                <a:latin typeface="Segoe UI Historic" panose="020B0502040204020203" pitchFamily="34" charset="0"/>
              </a:rPr>
              <a:t> Miyazaki, Fukushima Medical University</a:t>
            </a:r>
          </a:p>
        </p:txBody>
      </p:sp>
      <p:sp>
        <p:nvSpPr>
          <p:cNvPr id="265" name="Shape 265"/>
          <p:cNvSpPr/>
          <p:nvPr/>
        </p:nvSpPr>
        <p:spPr>
          <a:xfrm>
            <a:off x="562016" y="5228954"/>
            <a:ext cx="801996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spAutoFit/>
          </a:bodyPr>
          <a:lstStyle/>
          <a:p>
            <a:pPr>
              <a:spcBef>
                <a:spcPts val="400"/>
              </a:spcBef>
              <a:defRPr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latin typeface="Segoe UI Historic" panose="020B0502040204020203" pitchFamily="34" charset="0"/>
                <a:ea typeface="Calibri"/>
                <a:cs typeface="Calibri"/>
                <a:sym typeface="Calibri"/>
              </a:rPr>
              <a:t>Grasp exposure in each one’s life space </a:t>
            </a:r>
            <a:br>
              <a:rPr sz="2400" b="0" dirty="0">
                <a:solidFill>
                  <a:schemeClr val="tx1"/>
                </a:solidFill>
                <a:latin typeface="Segoe UI Historic" panose="020B0502040204020203" pitchFamily="34" charset="0"/>
                <a:ea typeface="Calibri"/>
                <a:cs typeface="Calibri"/>
                <a:sym typeface="Calibri"/>
              </a:rPr>
            </a:br>
            <a:r>
              <a:rPr sz="2400" b="0" dirty="0">
                <a:latin typeface="Segoe UI Historic" panose="020B0502040204020203" pitchFamily="34" charset="0"/>
                <a:ea typeface="Calibri"/>
                <a:cs typeface="Calibri"/>
                <a:sym typeface="Calibri"/>
              </a:rPr>
              <a:t>and in community-level </a:t>
            </a:r>
            <a:endParaRPr sz="2400" b="0" dirty="0">
              <a:solidFill>
                <a:schemeClr val="tx1"/>
              </a:solidFill>
              <a:latin typeface="Segoe UI Historic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898066" y="2982027"/>
            <a:ext cx="300242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 b="0">
                <a:solidFill>
                  <a:srgbClr val="CC1E02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CC1E02"/>
                </a:solidFill>
                <a:latin typeface="Segoe UI Historic" panose="020B0502040204020203" pitchFamily="34" charset="0"/>
              </a:rPr>
              <a:t>additional exposure dose 1mSv/y</a:t>
            </a:r>
          </a:p>
        </p:txBody>
      </p:sp>
      <p:sp>
        <p:nvSpPr>
          <p:cNvPr id="267" name="Shape 267"/>
          <p:cNvSpPr/>
          <p:nvPr/>
        </p:nvSpPr>
        <p:spPr>
          <a:xfrm>
            <a:off x="5369527" y="3793975"/>
            <a:ext cx="263789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800">
                <a:solidFill>
                  <a:srgbClr val="3B8037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0" dirty="0">
                <a:solidFill>
                  <a:srgbClr val="3B8037"/>
                </a:solidFill>
                <a:latin typeface="Segoe UI Historic" panose="020B0502040204020203" pitchFamily="34" charset="0"/>
              </a:rPr>
              <a:t>natural background dose</a:t>
            </a:r>
          </a:p>
        </p:txBody>
      </p:sp>
      <p:sp>
        <p:nvSpPr>
          <p:cNvPr id="268" name="Shape 268"/>
          <p:cNvSpPr/>
          <p:nvPr/>
        </p:nvSpPr>
        <p:spPr>
          <a:xfrm>
            <a:off x="927100" y="1810785"/>
            <a:ext cx="2514039" cy="10160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>
              <a:spcBef>
                <a:spcPts val="0"/>
              </a:spcBef>
              <a:defRPr sz="1600" b="0">
                <a:latin typeface="+mj-lt"/>
                <a:ea typeface="+mj-ea"/>
                <a:cs typeface="+mj-cs"/>
                <a:sym typeface="Helvetica"/>
              </a:defRPr>
            </a:pPr>
            <a:endParaRPr b="0" dirty="0">
              <a:latin typeface="Segoe UI Historic" panose="020B0502040204020203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9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Distribution of External Exposure as District Community</a:t>
            </a:r>
            <a:endParaRPr lang="en-US"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xfrm>
            <a:off x="8509000" y="6210300"/>
            <a:ext cx="330200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  <a:t>19</a:t>
            </a:fld>
            <a:endParaRPr>
              <a:solidFill>
                <a:srgbClr val="535353"/>
              </a:solidFill>
            </a:endParaRPr>
          </a:p>
        </p:txBody>
      </p:sp>
      <p:pic>
        <p:nvPicPr>
          <p:cNvPr id="274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8958" y="1594701"/>
            <a:ext cx="6585896" cy="452862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 flipV="1">
            <a:off x="4953694" y="2073125"/>
            <a:ext cx="4" cy="3345320"/>
          </a:xfrm>
          <a:prstGeom prst="line">
            <a:avLst/>
          </a:prstGeom>
          <a:ln w="38100">
            <a:solidFill>
              <a:schemeClr val="accent4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algn="l">
              <a:spcBef>
                <a:spcPts val="0"/>
              </a:spcBef>
              <a:defRPr sz="1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0" dirty="0">
              <a:latin typeface="Segoe UI Historic" panose="020B0502040204020203" pitchFamily="34" charset="0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2466975" y="1858963"/>
            <a:ext cx="4096071" cy="33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>
              <a:defRPr sz="1600" b="0">
                <a:solidFill>
                  <a:schemeClr val="accent4">
                    <a:lumOff val="-9999"/>
                  </a:schemeClr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Estimated </a:t>
            </a:r>
            <a:r>
              <a:rPr sz="1600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additional exposure dose </a:t>
            </a:r>
            <a:r>
              <a:rPr lang="en-US" sz="1600" dirty="0">
                <a:solidFill>
                  <a:schemeClr val="accent4">
                    <a:lumOff val="-9999"/>
                  </a:schemeClr>
                </a:solidFill>
                <a:latin typeface="Segoe UI Historic" panose="020B0502040204020203" pitchFamily="34" charset="0"/>
              </a:rPr>
              <a:t>1 mSv/y</a:t>
            </a:r>
            <a:endParaRPr sz="160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4076736" y="5770879"/>
            <a:ext cx="1753918" cy="2769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0"/>
              </a:spcBef>
              <a:defRPr sz="16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 sz="1800"/>
            </a:pPr>
            <a:r>
              <a:rPr lang="en-US" dirty="0">
                <a:latin typeface="Segoe UI Historic" panose="020B0502040204020203" pitchFamily="34" charset="0"/>
              </a:rPr>
              <a:t>m</a:t>
            </a:r>
            <a:r>
              <a:rPr sz="1600" dirty="0">
                <a:latin typeface="Segoe UI Historic" panose="020B0502040204020203" pitchFamily="34" charset="0"/>
              </a:rPr>
              <a:t>Sv/y</a:t>
            </a:r>
          </a:p>
        </p:txBody>
      </p:sp>
      <p:sp>
        <p:nvSpPr>
          <p:cNvPr id="278" name="Shape 278"/>
          <p:cNvSpPr/>
          <p:nvPr/>
        </p:nvSpPr>
        <p:spPr>
          <a:xfrm>
            <a:off x="890777" y="3472179"/>
            <a:ext cx="620363" cy="246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spcBef>
                <a:spcPts val="0"/>
              </a:spcBef>
              <a:defRPr sz="1600" b="0">
                <a:solidFill>
                  <a:srgbClr val="000000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 sz="1800"/>
            </a:pPr>
            <a:r>
              <a:rPr sz="1600" dirty="0">
                <a:latin typeface="Segoe UI Historic" panose="020B0502040204020203" pitchFamily="34" charset="0"/>
              </a:rPr>
              <a:t>person</a:t>
            </a:r>
          </a:p>
        </p:txBody>
      </p:sp>
      <p:sp>
        <p:nvSpPr>
          <p:cNvPr id="279" name="Shape 279"/>
          <p:cNvSpPr/>
          <p:nvPr/>
        </p:nvSpPr>
        <p:spPr>
          <a:xfrm>
            <a:off x="1078845" y="5955939"/>
            <a:ext cx="800840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 b="0">
                <a:solidFill>
                  <a:srgbClr val="1E579F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1E579F"/>
                </a:solidFill>
                <a:latin typeface="Segoe UI Historic" panose="020B0502040204020203" pitchFamily="34" charset="0"/>
              </a:rPr>
              <a:t>Graph made by </a:t>
            </a:r>
            <a:r>
              <a:rPr lang="en-US" dirty="0" err="1">
                <a:solidFill>
                  <a:srgbClr val="1E579F"/>
                </a:solidFill>
                <a:latin typeface="Segoe UI Historic" panose="020B0502040204020203" pitchFamily="34" charset="0"/>
              </a:rPr>
              <a:t>Dr</a:t>
            </a:r>
            <a:r>
              <a:rPr dirty="0">
                <a:solidFill>
                  <a:srgbClr val="1E579F"/>
                </a:solidFill>
                <a:latin typeface="Segoe UI Historic" panose="020B0502040204020203" pitchFamily="34" charset="0"/>
              </a:rPr>
              <a:t> Makoto Miyazaki, Fukushima Medical University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</a:t>
            </a:fld>
            <a:endParaRPr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2714084" y="494032"/>
            <a:ext cx="3296732" cy="61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Self Introduction</a:t>
            </a:r>
          </a:p>
        </p:txBody>
      </p:sp>
      <p:sp>
        <p:nvSpPr>
          <p:cNvPr id="96" name="Shape 96"/>
          <p:cNvSpPr/>
          <p:nvPr/>
        </p:nvSpPr>
        <p:spPr>
          <a:xfrm>
            <a:off x="660930" y="1424023"/>
            <a:ext cx="250003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Ryoko ANDO</a:t>
            </a:r>
          </a:p>
        </p:txBody>
      </p:sp>
      <p:sp>
        <p:nvSpPr>
          <p:cNvPr id="97" name="Shape 97"/>
          <p:cNvSpPr/>
          <p:nvPr/>
        </p:nvSpPr>
        <p:spPr>
          <a:xfrm>
            <a:off x="820938" y="5026525"/>
            <a:ext cx="518987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NPO ETHOS IN FUKUSHIMA</a:t>
            </a:r>
          </a:p>
        </p:txBody>
      </p:sp>
      <p:sp>
        <p:nvSpPr>
          <p:cNvPr id="98" name="Shape 98"/>
          <p:cNvSpPr/>
          <p:nvPr/>
        </p:nvSpPr>
        <p:spPr>
          <a:xfrm>
            <a:off x="4621053" y="3173732"/>
            <a:ext cx="92393" cy="61554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59754" y="2323237"/>
            <a:ext cx="625587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Resident in Iwaki-</a:t>
            </a:r>
            <a:r>
              <a:rPr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shi</a:t>
            </a:r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FUKUSHIMA</a:t>
            </a:r>
          </a:p>
        </p:txBody>
      </p:sp>
      <p:sp>
        <p:nvSpPr>
          <p:cNvPr id="10" name="Shape 100">
            <a:extLst>
              <a:ext uri="{FF2B5EF4-FFF2-40B4-BE49-F238E27FC236}">
                <a16:creationId xmlns:a16="http://schemas.microsoft.com/office/drawing/2014/main" id="{533D3600-B096-2E4B-8EF2-090B5DD83EAC}"/>
              </a:ext>
            </a:extLst>
          </p:cNvPr>
          <p:cNvSpPr/>
          <p:nvPr/>
        </p:nvSpPr>
        <p:spPr>
          <a:xfrm>
            <a:off x="659754" y="3222450"/>
            <a:ext cx="609717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Born and grew up in HIROSHIMA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Shape 100">
            <a:extLst>
              <a:ext uri="{FF2B5EF4-FFF2-40B4-BE49-F238E27FC236}">
                <a16:creationId xmlns:a16="http://schemas.microsoft.com/office/drawing/2014/main" id="{1278F363-3CC2-C44B-8824-FE252D07DE61}"/>
              </a:ext>
            </a:extLst>
          </p:cNvPr>
          <p:cNvSpPr/>
          <p:nvPr/>
        </p:nvSpPr>
        <p:spPr>
          <a:xfrm>
            <a:off x="671622" y="4127312"/>
            <a:ext cx="76168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spcBef>
                <a:spcPts val="700"/>
              </a:spcBef>
              <a:defRPr sz="3200" b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After FUKUSHIMA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Dai-ichi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NPP accident…</a:t>
            </a:r>
            <a:endParaRPr dirty="0">
              <a:solidFill>
                <a:schemeClr val="accent4">
                  <a:lumMod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4756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249200" y="108000"/>
            <a:ext cx="664861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b="0" dirty="0">
                <a:latin typeface="Segoe UI Historic" panose="020B0502040204020203" pitchFamily="34" charset="0"/>
              </a:rPr>
              <a:t>Where is Fukushima</a:t>
            </a:r>
            <a:r>
              <a:rPr lang="en-US" altLang="ja-JP" sz="3200" b="0" dirty="0">
                <a:latin typeface="Segoe UI Historic" panose="020B0502040204020203" pitchFamily="34" charset="0"/>
              </a:rPr>
              <a:t> and Hiroshima</a:t>
            </a:r>
            <a:r>
              <a:rPr sz="3200" b="0" dirty="0">
                <a:latin typeface="Segoe UI Historic" panose="020B0502040204020203" pitchFamily="34" charset="0"/>
              </a:rPr>
              <a:t>?</a:t>
            </a:r>
          </a:p>
        </p:txBody>
      </p:sp>
      <p:sp>
        <p:nvSpPr>
          <p:cNvPr id="112" name="Shape 112"/>
          <p:cNvSpPr/>
          <p:nvPr/>
        </p:nvSpPr>
        <p:spPr>
          <a:xfrm>
            <a:off x="4430553" y="3173732"/>
            <a:ext cx="92394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 sz="2400" b="0" dirty="0">
              <a:latin typeface="Segoe UI Historic" panose="020B0502040204020203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A378B01-479E-8D4C-9E45-30DDF859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21" y="1183742"/>
            <a:ext cx="4550264" cy="49033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116F52-7C03-A04E-A4BA-DAD35F92D2C6}"/>
              </a:ext>
            </a:extLst>
          </p:cNvPr>
          <p:cNvSpPr txBox="1"/>
          <p:nvPr/>
        </p:nvSpPr>
        <p:spPr>
          <a:xfrm>
            <a:off x="5419875" y="3789040"/>
            <a:ext cx="1305803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Fukushima</a:t>
            </a:r>
            <a:endParaRPr kumimoji="0" lang="ja-JP" altLang="en-US" sz="200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684D9F-7DD8-074A-A3CA-87C91F07AE52}"/>
              </a:ext>
            </a:extLst>
          </p:cNvPr>
          <p:cNvSpPr txBox="1"/>
          <p:nvPr/>
        </p:nvSpPr>
        <p:spPr>
          <a:xfrm>
            <a:off x="2483768" y="4294120"/>
            <a:ext cx="124649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>
                <a:ln>
                  <a:noFill/>
                </a:ln>
                <a:solidFill>
                  <a:srgbClr val="42B4D4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Hiroshima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rgbClr val="42B4D4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3FA5FE-7E3E-3D44-A32D-9D96C7917F8F}"/>
              </a:ext>
            </a:extLst>
          </p:cNvPr>
          <p:cNvSpPr txBox="1"/>
          <p:nvPr/>
        </p:nvSpPr>
        <p:spPr>
          <a:xfrm>
            <a:off x="4827161" y="4538177"/>
            <a:ext cx="781621" cy="47705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Tokyo</a:t>
            </a:r>
            <a:endParaRPr kumimoji="0" lang="ja-JP" altLang="en-US" sz="2000" b="1" i="0" u="none" strike="noStrike" cap="none" spc="0" normalizeH="0" baseline="0">
              <a:ln>
                <a:noFill/>
              </a:ln>
              <a:solidFill>
                <a:schemeClr val="accent4"/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E542797-334F-174B-B865-D0CC91E50576}"/>
              </a:ext>
            </a:extLst>
          </p:cNvPr>
          <p:cNvCxnSpPr>
            <a:cxnSpLocks/>
          </p:cNvCxnSpPr>
          <p:nvPr/>
        </p:nvCxnSpPr>
        <p:spPr>
          <a:xfrm flipH="1">
            <a:off x="5525102" y="4201204"/>
            <a:ext cx="199026" cy="523940"/>
          </a:xfrm>
          <a:prstGeom prst="straightConnector1">
            <a:avLst/>
          </a:prstGeom>
          <a:noFill/>
          <a:ln w="25400" cap="flat">
            <a:solidFill>
              <a:srgbClr val="002060"/>
            </a:solidFill>
            <a:prstDash val="solid"/>
            <a:bevel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BF97E03-DD11-6746-BC35-666323792E53}"/>
              </a:ext>
            </a:extLst>
          </p:cNvPr>
          <p:cNvCxnSpPr>
            <a:cxnSpLocks/>
          </p:cNvCxnSpPr>
          <p:nvPr/>
        </p:nvCxnSpPr>
        <p:spPr>
          <a:xfrm>
            <a:off x="3491880" y="4869160"/>
            <a:ext cx="1335281" cy="1"/>
          </a:xfrm>
          <a:prstGeom prst="straightConnector1">
            <a:avLst/>
          </a:prstGeom>
          <a:noFill/>
          <a:ln w="25400" cap="flat">
            <a:solidFill>
              <a:srgbClr val="002060"/>
            </a:solidFill>
            <a:prstDash val="solid"/>
            <a:bevel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E40D1BD-B3C9-E34E-8290-52FC9499C6FD}"/>
              </a:ext>
            </a:extLst>
          </p:cNvPr>
          <p:cNvSpPr txBox="1"/>
          <p:nvPr/>
        </p:nvSpPr>
        <p:spPr>
          <a:xfrm>
            <a:off x="5613261" y="4240038"/>
            <a:ext cx="781620" cy="446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250km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6F5F3C6-CC05-5840-8F3C-31B686A9ED74}"/>
              </a:ext>
            </a:extLst>
          </p:cNvPr>
          <p:cNvSpPr txBox="1"/>
          <p:nvPr/>
        </p:nvSpPr>
        <p:spPr>
          <a:xfrm>
            <a:off x="3741327" y="4469964"/>
            <a:ext cx="781620" cy="446272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800</a:t>
            </a:r>
            <a:r>
              <a: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km</a:t>
            </a: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85E6DF1-E28D-5F4B-B8B6-AEA86D79013F}"/>
              </a:ext>
            </a:extLst>
          </p:cNvPr>
          <p:cNvSpPr txBox="1"/>
          <p:nvPr/>
        </p:nvSpPr>
        <p:spPr>
          <a:xfrm>
            <a:off x="784864" y="5849962"/>
            <a:ext cx="7195235" cy="353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r"/>
            <a:r>
              <a:rPr kumimoji="0" lang="en-US" altLang="ja-JP" sz="1200" b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©️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Extension Site of Distribution </a:t>
            </a:r>
            <a:r>
              <a:rPr lang="fr-FR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Map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of Radiation Dose, etc.,/GSI </a:t>
            </a:r>
            <a:r>
              <a:rPr lang="fr-FR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Maps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https://</a:t>
            </a:r>
            <a:r>
              <a:rPr lang="fr-FR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ramap.jmc.or.jp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/</a:t>
            </a:r>
            <a:r>
              <a:rPr lang="fr-FR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map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/</a:t>
            </a:r>
            <a:r>
              <a:rPr lang="fr-FR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eng</a:t>
            </a:r>
            <a:r>
              <a:rPr lang="fr-FR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/</a:t>
            </a:r>
            <a:endParaRPr kumimoji="0" lang="ja-JP" altLang="en-US" sz="1200" b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4" name="Shape 110">
            <a:extLst>
              <a:ext uri="{FF2B5EF4-FFF2-40B4-BE49-F238E27FC236}">
                <a16:creationId xmlns:a16="http://schemas.microsoft.com/office/drawing/2014/main" id="{DBE93FD5-1C0E-C74E-AC44-C8D13628E236}"/>
              </a:ext>
            </a:extLst>
          </p:cNvPr>
          <p:cNvSpPr/>
          <p:nvPr/>
        </p:nvSpPr>
        <p:spPr>
          <a:xfrm>
            <a:off x="1330162" y="108000"/>
            <a:ext cx="6486707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b="0" dirty="0">
                <a:latin typeface="Segoe UI Historic" panose="020B0502040204020203" pitchFamily="34" charset="0"/>
              </a:rPr>
              <a:t>Distribution Map of Radiation Dose</a:t>
            </a:r>
            <a:endParaRPr sz="3200" b="0" dirty="0">
              <a:latin typeface="Segoe UI Historic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B10E691A-D348-5947-9E19-EF24E65589FE}"/>
                  </a:ext>
                </a:extLst>
              </p14:cNvPr>
              <p14:cNvContentPartPr/>
              <p14:nvPr/>
            </p14:nvContentPartPr>
            <p14:xfrm>
              <a:off x="795621" y="1859336"/>
              <a:ext cx="1543680" cy="242280"/>
            </p14:xfrm>
          </p:contentPart>
        </mc:Choice>
        <mc:Fallback xmlns=""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B10E691A-D348-5947-9E19-EF24E6558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621" y="1751175"/>
                <a:ext cx="1579320" cy="458241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図 23">
            <a:extLst>
              <a:ext uri="{FF2B5EF4-FFF2-40B4-BE49-F238E27FC236}">
                <a16:creationId xmlns:a16="http://schemas.microsoft.com/office/drawing/2014/main" id="{64B06B3E-FB89-7441-A474-AA0520B56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4" y="1124743"/>
            <a:ext cx="3159384" cy="47252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514B826-2D4E-7F44-9EF3-CC0AAABA1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997" y="1131837"/>
            <a:ext cx="3145417" cy="471812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97B5AB5-A655-9949-840C-4A1C9338175E}"/>
              </a:ext>
            </a:extLst>
          </p:cNvPr>
          <p:cNvSpPr txBox="1"/>
          <p:nvPr/>
        </p:nvSpPr>
        <p:spPr>
          <a:xfrm>
            <a:off x="1043608" y="692771"/>
            <a:ext cx="2293251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As of April 29, 2011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4A96130-E166-A144-9EB0-A55B22726A00}"/>
              </a:ext>
            </a:extLst>
          </p:cNvPr>
          <p:cNvSpPr txBox="1"/>
          <p:nvPr/>
        </p:nvSpPr>
        <p:spPr>
          <a:xfrm>
            <a:off x="5189297" y="692771"/>
            <a:ext cx="2960102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As of November 16, 2017</a:t>
            </a:r>
            <a:endParaRPr kumimoji="0" lang="ja-JP" altLang="en-US" sz="2000" b="0" i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85263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212977" y="87632"/>
            <a:ext cx="8718088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0"/>
              </a:spcBef>
              <a:defRPr>
                <a:solidFill>
                  <a:srgbClr val="316A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Monitoring Results of</a:t>
            </a:r>
          </a:p>
          <a:p>
            <a:r>
              <a:rPr lang="en-US" altLang="ja-JP" sz="3200" b="0" dirty="0">
                <a:solidFill>
                  <a:srgbClr val="0E579E"/>
                </a:solidFill>
                <a:latin typeface="Segoe UI Historic" panose="020B0502040204020203" pitchFamily="34" charset="0"/>
              </a:rPr>
              <a:t>Agricultural/Fishery Products in Fukushima Pref.</a:t>
            </a:r>
            <a:endParaRPr sz="3200" b="0" dirty="0">
              <a:solidFill>
                <a:srgbClr val="0E579E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7072153" y="3300732"/>
            <a:ext cx="92393" cy="61554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 b="0" dirty="0">
              <a:latin typeface="Segoe UI Historic" panose="020B0502040204020203" pitchFamily="34" charset="0"/>
            </a:endParaRP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69B52E37-2666-9344-8D1D-7307667A3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307430"/>
              </p:ext>
            </p:extLst>
          </p:nvPr>
        </p:nvGraphicFramePr>
        <p:xfrm>
          <a:off x="611560" y="1052736"/>
          <a:ext cx="8280920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52A10AA-9485-8047-BE8F-6F423ABF14C4}"/>
              </a:ext>
            </a:extLst>
          </p:cNvPr>
          <p:cNvSpPr txBox="1"/>
          <p:nvPr/>
        </p:nvSpPr>
        <p:spPr>
          <a:xfrm>
            <a:off x="2966820" y="5733256"/>
            <a:ext cx="5579473" cy="538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r"/>
            <a:br>
              <a:rPr lang="en-US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</a:br>
            <a:r>
              <a:rPr lang="en-US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From Fukushima Prefecture </a:t>
            </a:r>
            <a:r>
              <a:rPr lang="ja-JP" altLang="en-US" sz="1200" b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http://</a:t>
            </a:r>
            <a:r>
              <a:rPr lang="en-US" altLang="ja-JP" sz="12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www.pref.fukushima.lg.jp</a:t>
            </a:r>
            <a:r>
              <a:rPr lang="en-US" altLang="ja-JP" sz="12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/site/portal/89-4.html</a:t>
            </a:r>
            <a:endParaRPr kumimoji="0" lang="ja-JP" altLang="en-US" sz="1200" b="0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Segoe UI Historic" panose="020B0502040204020203" pitchFamily="34" charset="0"/>
              <a:cs typeface="Segoe UI Historic" panose="020B0502040204020203" pitchFamily="34" charset="0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1125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4635" y="878958"/>
            <a:ext cx="4244962" cy="565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852700" y="5170142"/>
            <a:ext cx="719104" cy="369328"/>
          </a:xfrm>
          <a:prstGeom prst="rect">
            <a:avLst/>
          </a:prstGeom>
          <a:solidFill>
            <a:srgbClr val="FFFFFF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800" b="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20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km</a:t>
            </a:r>
          </a:p>
        </p:txBody>
      </p:sp>
      <p:sp>
        <p:nvSpPr>
          <p:cNvPr id="167" name="Shape 167"/>
          <p:cNvSpPr/>
          <p:nvPr/>
        </p:nvSpPr>
        <p:spPr>
          <a:xfrm>
            <a:off x="5494429" y="3248698"/>
            <a:ext cx="1435645" cy="338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600" b="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Restricted area</a:t>
            </a:r>
            <a:endParaRPr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2225511" y="2348880"/>
            <a:ext cx="2524085" cy="338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600"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b="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Deliberate Evacuation Area</a:t>
            </a:r>
            <a:endParaRPr b="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3901250" y="6596038"/>
            <a:ext cx="3902900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spcBef>
                <a:spcPts val="0"/>
              </a:spcBef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http://www.meti.go.jp/earthquake/nuclear/pdf/111125d.pdf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4994" y="181403"/>
            <a:ext cx="3577257" cy="53860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0" dirty="0">
                <a:solidFill>
                  <a:srgbClr val="00206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 of September 30, </a:t>
            </a:r>
            <a:r>
              <a:rPr kumimoji="0" lang="en-US" altLang="ja-JP" sz="2400" b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35938330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671614" y="17163"/>
            <a:ext cx="2576984" cy="53860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400" b="0" dirty="0">
                <a:solidFill>
                  <a:srgbClr val="00206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 of April 1, </a:t>
            </a:r>
            <a:r>
              <a:rPr kumimoji="0" lang="en-US" altLang="ja-JP" sz="2400" b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Helvetica Neue"/>
              </a:rPr>
              <a:t>2017</a:t>
            </a:r>
            <a:endParaRPr kumimoji="0" lang="ja-JP" altLang="en-US" sz="2400" b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Segoe UI Historic" panose="020B0502040204020203" pitchFamily="34" charset="0"/>
              <a:ea typeface="Corbel" charset="0"/>
              <a:cs typeface="Segoe UI Historic" panose="020B0502040204020203" pitchFamily="34" charset="0"/>
              <a:sym typeface="Helvetica Neue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78E679-78C3-9F4F-ABA2-4C6C43F30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736" y="692696"/>
            <a:ext cx="413979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959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513464" y="6210300"/>
            <a:ext cx="325739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  <a:t>8</a:t>
            </a:fld>
            <a:endParaRPr>
              <a:solidFill>
                <a:srgbClr val="535353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55576" y="404664"/>
            <a:ext cx="7456714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 sz="3600">
                <a:solidFill>
                  <a:srgbClr val="0E579E"/>
                </a:solidFill>
              </a:defRPr>
            </a:lvl1pPr>
          </a:lstStyle>
          <a:p>
            <a:r>
              <a:rPr lang="en-US" altLang="ja-JP" sz="3200" b="0" dirty="0">
                <a:latin typeface="Segoe UI Historic" panose="020B0502040204020203" pitchFamily="34" charset="0"/>
              </a:rPr>
              <a:t>Distrust of Government/Experts has Intensified after the Accident</a:t>
            </a:r>
            <a:endParaRPr lang="ja-JP" altLang="en-US"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2864" y="1451704"/>
            <a:ext cx="8506339" cy="432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Occurrence of the accident itself</a:t>
            </a:r>
          </a:p>
          <a:p>
            <a:pPr lvl="3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Before the accident: ”NPP accident will never happen in Japan”</a:t>
            </a:r>
          </a:p>
          <a:p>
            <a:pPr lvl="3" algn="l"/>
            <a:endParaRPr lang="en-US" altLang="x-none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Explanations went back and forth</a:t>
            </a:r>
          </a:p>
          <a:p>
            <a:pPr lvl="1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Beginning: Overly optimistic outlook</a:t>
            </a:r>
          </a:p>
          <a:p>
            <a:pPr lvl="1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Then: Situation getting worse and worse than expected</a:t>
            </a:r>
          </a:p>
          <a:p>
            <a:pPr lvl="1" algn="l"/>
            <a:endParaRPr lang="en-US" altLang="x-none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lvl="1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April 2011: Criterion for resuming schools: 3.8 </a:t>
            </a:r>
            <a:r>
              <a:rPr lang="el-GR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μ</a:t>
            </a:r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Sv/h</a:t>
            </a:r>
          </a:p>
          <a:p>
            <a:pPr lvl="1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May 2011: A government advisor resigned in protest</a:t>
            </a:r>
          </a:p>
          <a:p>
            <a:pPr lvl="1" algn="l"/>
            <a:endParaRPr lang="en-US" altLang="x-none" sz="2000" b="0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lvl="1" algn="l"/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April 2012: Revise of food safety standard: 500 </a:t>
            </a:r>
            <a:r>
              <a:rPr lang="en-US" altLang="x-none" sz="20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bq</a:t>
            </a:r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/kg -&gt; 100 </a:t>
            </a:r>
            <a:r>
              <a:rPr lang="en-US" altLang="x-none" sz="2000" b="0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bq</a:t>
            </a:r>
            <a:r>
              <a:rPr lang="en-US" altLang="x-none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/kg</a:t>
            </a:r>
          </a:p>
        </p:txBody>
      </p:sp>
    </p:spTree>
    <p:extLst>
      <p:ext uri="{BB962C8B-B14F-4D97-AF65-F5344CB8AC3E}">
        <p14:creationId xmlns:p14="http://schemas.microsoft.com/office/powerpoint/2010/main" val="345508569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513464" y="6210300"/>
            <a:ext cx="325739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  <a:t>9</a:t>
            </a:fld>
            <a:endParaRPr>
              <a:solidFill>
                <a:srgbClr val="535353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55576" y="404664"/>
            <a:ext cx="745671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 sz="3600">
                <a:solidFill>
                  <a:srgbClr val="0E579E"/>
                </a:solidFill>
              </a:defRPr>
            </a:lvl1pPr>
          </a:lstStyle>
          <a:p>
            <a:r>
              <a:rPr lang="en-US" altLang="ja-JP" sz="3200" b="0" dirty="0">
                <a:latin typeface="Segoe UI Historic" panose="020B0502040204020203" pitchFamily="34" charset="0"/>
              </a:rPr>
              <a:t>Common factor: After-the-fact changes</a:t>
            </a:r>
            <a:endParaRPr lang="ja-JP" altLang="en-US" sz="3200" b="0" dirty="0">
              <a:solidFill>
                <a:schemeClr val="tx1"/>
              </a:solidFill>
              <a:latin typeface="Segoe UI Historic" panose="020B0502040204020203" pitchFamily="34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2864" y="1451704"/>
            <a:ext cx="8506339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It intensified distrust that they changed what they says</a:t>
            </a:r>
          </a:p>
          <a:p>
            <a:r>
              <a:rPr lang="en-US" altLang="ja-JP" sz="2000" b="0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without enough explanation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213517609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6666FF"/>
      </a:accent1>
      <a:accent2>
        <a:srgbClr val="FF6FCF"/>
      </a:accent2>
      <a:accent3>
        <a:srgbClr val="999999"/>
      </a:accent3>
      <a:accent4>
        <a:srgbClr val="FF0080"/>
      </a:accent4>
      <a:accent5>
        <a:srgbClr val="4BACC6"/>
      </a:accent5>
      <a:accent6>
        <a:srgbClr val="8F0048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E579E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66FF"/>
      </a:accent1>
      <a:accent2>
        <a:srgbClr val="FF6FCF"/>
      </a:accent2>
      <a:accent3>
        <a:srgbClr val="999999"/>
      </a:accent3>
      <a:accent4>
        <a:srgbClr val="FF0080"/>
      </a:accent4>
      <a:accent5>
        <a:srgbClr val="4BACC6"/>
      </a:accent5>
      <a:accent6>
        <a:srgbClr val="8F004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E579E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13096</TotalTime>
  <Words>615</Words>
  <Application>Microsoft Office PowerPoint</Application>
  <PresentationFormat>On-screen Show (4:3)</PresentationFormat>
  <Paragraphs>130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メイリオ</vt:lpstr>
      <vt:lpstr>Arial</vt:lpstr>
      <vt:lpstr>Calibri</vt:lpstr>
      <vt:lpstr>Candara</vt:lpstr>
      <vt:lpstr>Corbel</vt:lpstr>
      <vt:lpstr>Helvetica</vt:lpstr>
      <vt:lpstr>Helvetica Neue</vt:lpstr>
      <vt:lpstr>Helvetica Neue Medium</vt:lpstr>
      <vt:lpstr>Segoe UI Historic</vt:lpstr>
      <vt:lpstr>ヒラギノ丸ゴ Pro</vt:lpstr>
      <vt:lpstr>Default</vt:lpstr>
      <vt:lpstr>Connecting Science and Life with Trust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Activity of Suetsugi</vt:lpstr>
      <vt:lpstr>PowerPoint Presentation</vt:lpstr>
      <vt:lpstr>PowerPoint Presentation</vt:lpstr>
      <vt:lpstr>Lacking Information</vt:lpstr>
      <vt:lpstr>Do You Trust the Environment You Live in?</vt:lpstr>
      <vt:lpstr>PowerPoint Presentation</vt:lpstr>
      <vt:lpstr>PowerPoint Presentation</vt:lpstr>
      <vt:lpstr>PowerPoint Presentation</vt:lpstr>
      <vt:lpstr>Grasping External Exposure as Whole District Community</vt:lpstr>
      <vt:lpstr>Distribution of External Exposure as District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 TEPCO Fukushima No.1 NPP Accident  on the Residents’ Lives： A Case Study of Suetsugi District, Iwaki-shi</dc:title>
  <dc:creator>Tazuko</dc:creator>
  <cp:lastModifiedBy>Steve Baker</cp:lastModifiedBy>
  <cp:revision>339</cp:revision>
  <dcterms:modified xsi:type="dcterms:W3CDTF">2018-11-12T17:30:25Z</dcterms:modified>
</cp:coreProperties>
</file>